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8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43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37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24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21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41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17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8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13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2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20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D37A-F3B8-47BC-AE1C-12889F3F943E}" type="datetimeFigureOut">
              <a:rPr lang="ko-KR" altLang="en-US" smtClean="0"/>
              <a:t>2014-02-12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695F-A25E-4C2E-B578-9148E78D8A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26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err="1" smtClean="0"/>
              <a:t>Lagrangian</a:t>
            </a:r>
            <a:r>
              <a:rPr lang="en-US" altLang="ko-KR" dirty="0" smtClean="0"/>
              <a:t> Perturbation Theory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4000" dirty="0" smtClean="0"/>
              <a:t>: </a:t>
            </a:r>
            <a:r>
              <a:rPr lang="en-US" altLang="ko-KR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en-US" altLang="ko-KR" sz="36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rd</a:t>
            </a:r>
            <a:r>
              <a:rPr lang="en-US" altLang="ko-KR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order solutions for general dark energy models</a:t>
            </a:r>
            <a:endParaRPr lang="ko-KR" altLang="en-US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42312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800" dirty="0" err="1" smtClean="0"/>
              <a:t>Seokcheon</a:t>
            </a:r>
            <a:r>
              <a:rPr lang="en-US" altLang="ko-KR" sz="2800" dirty="0" smtClean="0"/>
              <a:t> Lee (</a:t>
            </a:r>
            <a:r>
              <a:rPr lang="ko-KR" altLang="en-US" sz="2800" dirty="0" smtClean="0"/>
              <a:t>이석천</a:t>
            </a:r>
            <a:r>
              <a:rPr lang="en-US" altLang="ko-KR" sz="2800" dirty="0" smtClean="0"/>
              <a:t>)</a:t>
            </a:r>
          </a:p>
          <a:p>
            <a:r>
              <a:rPr lang="en-US" altLang="ko-KR" sz="2800" dirty="0" smtClean="0"/>
              <a:t>Korea Institute for Advanced Study</a:t>
            </a:r>
          </a:p>
          <a:p>
            <a:r>
              <a:rPr lang="en-US" altLang="ko-KR" sz="2800" dirty="0" smtClean="0"/>
              <a:t>(</a:t>
            </a:r>
            <a:r>
              <a:rPr lang="ko-KR" altLang="en-US" sz="2800" dirty="0" smtClean="0"/>
              <a:t>고등과학원</a:t>
            </a:r>
            <a:r>
              <a:rPr lang="en-US" altLang="ko-KR" sz="2800" dirty="0" smtClean="0"/>
              <a:t>)</a:t>
            </a:r>
          </a:p>
          <a:p>
            <a:r>
              <a:rPr lang="en-US" altLang="ko-KR" dirty="0" smtClean="0">
                <a:latin typeface="Arabic Typesetting" panose="03020402040406030203" pitchFamily="66" charset="-78"/>
                <a:ea typeface="Arial Unicode MS" panose="020B0604020202020204" pitchFamily="50" charset="-127"/>
                <a:cs typeface="Arabic Typesetting" panose="03020402040406030203" pitchFamily="66" charset="-78"/>
              </a:rPr>
              <a:t>Feb. 12</a:t>
            </a:r>
            <a:r>
              <a:rPr lang="en-US" altLang="ko-KR" baseline="30000" dirty="0" smtClean="0">
                <a:latin typeface="Arabic Typesetting" panose="03020402040406030203" pitchFamily="66" charset="-78"/>
                <a:ea typeface="Arial Unicode MS" panose="020B0604020202020204" pitchFamily="50" charset="-127"/>
                <a:cs typeface="Arabic Typesetting" panose="03020402040406030203" pitchFamily="66" charset="-78"/>
              </a:rPr>
              <a:t>th</a:t>
            </a:r>
            <a:r>
              <a:rPr lang="en-US" altLang="ko-KR" dirty="0" smtClean="0">
                <a:latin typeface="Arabic Typesetting" panose="03020402040406030203" pitchFamily="66" charset="-78"/>
                <a:ea typeface="Arial Unicode MS" panose="020B0604020202020204" pitchFamily="50" charset="-127"/>
                <a:cs typeface="Arabic Typesetting" panose="03020402040406030203" pitchFamily="66" charset="-78"/>
              </a:rPr>
              <a:t>. 2014</a:t>
            </a:r>
          </a:p>
          <a:p>
            <a:r>
              <a:rPr lang="en-US" altLang="ko-KR" dirty="0">
                <a:latin typeface="Arabic Typesetting" panose="03020402040406030203" pitchFamily="66" charset="-78"/>
                <a:ea typeface="Arial Unicode MS" panose="020B0604020202020204" pitchFamily="50" charset="-127"/>
                <a:cs typeface="Arabic Typesetting" panose="03020402040406030203" pitchFamily="66" charset="-78"/>
              </a:rPr>
              <a:t>b</a:t>
            </a:r>
            <a:r>
              <a:rPr lang="en-US" altLang="ko-KR" dirty="0" smtClean="0">
                <a:latin typeface="Arabic Typesetting" panose="03020402040406030203" pitchFamily="66" charset="-78"/>
                <a:ea typeface="Arial Unicode MS" panose="020B0604020202020204" pitchFamily="50" charset="-127"/>
                <a:cs typeface="Arabic Typesetting" panose="03020402040406030203" pitchFamily="66" charset="-78"/>
              </a:rPr>
              <a:t>ased on : </a:t>
            </a:r>
            <a:r>
              <a:rPr lang="en-US" altLang="ko-KR" dirty="0" err="1" smtClean="0">
                <a:latin typeface="Arabic Typesetting" panose="03020402040406030203" pitchFamily="66" charset="-78"/>
                <a:ea typeface="Arial Unicode MS" panose="020B0604020202020204" pitchFamily="50" charset="-127"/>
                <a:cs typeface="Arabic Typesetting" panose="03020402040406030203" pitchFamily="66" charset="-78"/>
              </a:rPr>
              <a:t>arXiv</a:t>
            </a:r>
            <a:r>
              <a:rPr lang="en-US" altLang="ko-KR" dirty="0" smtClean="0">
                <a:latin typeface="Arabic Typesetting" panose="03020402040406030203" pitchFamily="66" charset="-78"/>
                <a:ea typeface="Arial Unicode MS" panose="020B0604020202020204" pitchFamily="50" charset="-127"/>
                <a:cs typeface="Arabic Typesetting" panose="03020402040406030203" pitchFamily="66" charset="-78"/>
              </a:rPr>
              <a:t>/1401.2226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9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order solution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56707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3" y="1930400"/>
            <a:ext cx="8682258" cy="322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0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order solution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5505"/>
            <a:ext cx="8280920" cy="54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9745"/>
            <a:ext cx="6912768" cy="56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order solutions : </a:t>
            </a:r>
            <a:r>
              <a:rPr lang="en-US" altLang="ko-KR" dirty="0" err="1" smtClean="0"/>
              <a:t>Fa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5365"/>
            <a:ext cx="8496944" cy="499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2" y="1916832"/>
            <a:ext cx="8342215" cy="31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5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order solutions : Fb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7136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7469"/>
            <a:ext cx="6912768" cy="57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works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HGHeiseiKakugothictaiW9" panose="020B0A09000000000000" pitchFamily="49" charset="-128"/>
                <a:ea typeface="HGHeiseiKakugothictaiW9" panose="020B0A09000000000000" pitchFamily="49" charset="-128"/>
              </a:rPr>
              <a:t>Adopt the correct higher order solutions to </a:t>
            </a:r>
            <a:r>
              <a:rPr lang="en-US" altLang="ko-KR" dirty="0">
                <a:latin typeface="HGHeiseiKakugothictaiW9" panose="020B0A09000000000000" pitchFamily="49" charset="-128"/>
                <a:ea typeface="HGHeiseiKakugothictaiW9" panose="020B0A09000000000000" pitchFamily="49" charset="-128"/>
              </a:rPr>
              <a:t>p</a:t>
            </a:r>
            <a:r>
              <a:rPr lang="en-US" altLang="ko-KR" dirty="0" smtClean="0">
                <a:latin typeface="HGHeiseiKakugothictaiW9" panose="020B0A09000000000000" pitchFamily="49" charset="-128"/>
                <a:ea typeface="HGHeiseiKakugothictaiW9" panose="020B0A09000000000000" pitchFamily="49" charset="-128"/>
              </a:rPr>
              <a:t>ower spectrum (in progress)</a:t>
            </a:r>
          </a:p>
          <a:p>
            <a:r>
              <a:rPr lang="en-US" altLang="ko-KR" dirty="0" smtClean="0">
                <a:latin typeface="HGHeiseiKakugothictaiW9" panose="020B0A09000000000000" pitchFamily="49" charset="-128"/>
                <a:ea typeface="HGHeiseiKakugothictaiW9" panose="020B0A09000000000000" pitchFamily="49" charset="-128"/>
              </a:rPr>
              <a:t>Using these solutions in the 2pt correlation function to forecast BAO signals (in progress)</a:t>
            </a:r>
          </a:p>
          <a:p>
            <a:r>
              <a:rPr lang="en-US" altLang="ko-KR" dirty="0" smtClean="0">
                <a:latin typeface="HGHeiseiKakugothictaiW9" panose="020B0A09000000000000" pitchFamily="49" charset="-128"/>
                <a:ea typeface="HGHeiseiKakugothictaiW9" panose="020B0A09000000000000" pitchFamily="49" charset="-128"/>
              </a:rPr>
              <a:t>Also check the prediction for WL</a:t>
            </a:r>
            <a:endParaRPr lang="ko-KR" altLang="en-US" dirty="0">
              <a:latin typeface="HGHeiseiKakugothictaiW9" panose="02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9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Why do we need LPT?</a:t>
            </a:r>
          </a:p>
          <a:p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Analytic Perturbation Theories</a:t>
            </a:r>
          </a:p>
          <a:p>
            <a:pPr lvl="1"/>
            <a:r>
              <a:rPr lang="en-US" altLang="ko-K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Standard Perturbation Theory (SPT)</a:t>
            </a:r>
          </a:p>
          <a:p>
            <a:pPr lvl="1"/>
            <a:r>
              <a:rPr lang="en-US" altLang="ko-KR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Lagrangian</a:t>
            </a:r>
            <a:r>
              <a:rPr lang="en-US" altLang="ko-K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Perturbation Theory (LPT)</a:t>
            </a:r>
          </a:p>
          <a:p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Application</a:t>
            </a:r>
          </a:p>
          <a:p>
            <a:pPr lvl="1"/>
            <a:r>
              <a:rPr lang="en-US" altLang="ko-K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Matter power spectrum</a:t>
            </a:r>
          </a:p>
          <a:p>
            <a:pPr lvl="1"/>
            <a:r>
              <a:rPr lang="en-US" altLang="ko-K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Two point correlation function</a:t>
            </a:r>
          </a:p>
          <a:p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Third order solutions for general DE models</a:t>
            </a:r>
          </a:p>
          <a:p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Future works</a:t>
            </a:r>
            <a:endParaRPr lang="ko-KR" altLang="en-US" dirty="0">
              <a:latin typeface="HGSHeiseiKakugothictaiW5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0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Why do we need LPT?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Upcoming large-scale surveys </a:t>
            </a:r>
            <a:r>
              <a:rPr lang="en-US" altLang="ko-KR" dirty="0" smtClean="0"/>
              <a:t>(</a:t>
            </a:r>
            <a:r>
              <a:rPr lang="en-US" altLang="ko-K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LSST &amp; Euclid</a:t>
            </a:r>
            <a:r>
              <a:rPr lang="en-US" altLang="ko-KR" dirty="0" smtClean="0"/>
              <a:t>)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requires</a:t>
            </a:r>
            <a:r>
              <a:rPr lang="en-US" altLang="ko-KR" dirty="0" smtClean="0"/>
              <a:t> </a:t>
            </a:r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huge number of mock catalogs </a:t>
            </a:r>
            <a:r>
              <a:rPr lang="en-US" altLang="ko-KR" dirty="0" smtClean="0"/>
              <a:t>to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estimate covariance matrix</a:t>
            </a:r>
          </a:p>
          <a:p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N-body simulations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accurate, </a:t>
            </a:r>
            <a:r>
              <a:rPr lang="en-US" altLang="ko-K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numerically </a:t>
            </a:r>
            <a:r>
              <a:rPr lang="en-US" altLang="ko-K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expensive</a:t>
            </a:r>
            <a:endParaRPr lang="en-US" altLang="ko-KR" dirty="0" smtClean="0">
              <a:latin typeface="Cambria Math" panose="02040503050406030204" pitchFamily="18" charset="0"/>
            </a:endParaRPr>
          </a:p>
          <a:p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Semi-analytic methods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ko-KR" dirty="0" err="1" smtClean="0">
                <a:latin typeface="Arabic Typesetting" panose="03020402040406030203" pitchFamily="66" charset="-78"/>
                <a:ea typeface="Cambria Math" panose="02040503050406030204" pitchFamily="18" charset="0"/>
                <a:cs typeface="Arabic Typesetting" panose="03020402040406030203" pitchFamily="66" charset="-78"/>
              </a:rPr>
              <a:t>PThalos</a:t>
            </a:r>
            <a:r>
              <a:rPr lang="en-US" altLang="ko-KR" dirty="0" smtClean="0">
                <a:latin typeface="Arabic Typesetting" panose="03020402040406030203" pitchFamily="66" charset="-78"/>
                <a:ea typeface="Cambria Math" panose="02040503050406030204" pitchFamily="18" charset="0"/>
                <a:cs typeface="Arabic Typesetting" panose="03020402040406030203" pitchFamily="66" charset="-78"/>
              </a:rPr>
              <a:t>, PINOCCHIO, COLAR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: </a:t>
            </a:r>
            <a:r>
              <a:rPr lang="en-US" altLang="ko-KR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fast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inaccurate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: using LPT to displace particles at large scales</a:t>
            </a:r>
          </a:p>
        </p:txBody>
      </p:sp>
    </p:spTree>
    <p:extLst>
      <p:ext uri="{BB962C8B-B14F-4D97-AF65-F5344CB8AC3E}">
        <p14:creationId xmlns:p14="http://schemas.microsoft.com/office/powerpoint/2010/main" val="10628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Analytic Perturbation Theories</a:t>
            </a:r>
            <a:b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ko-KR" sz="3600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Standard Perturbation Theory (SPT)</a:t>
            </a:r>
            <a:r>
              <a:rPr lang="ko-KR" altLang="en-US" dirty="0" smtClean="0">
                <a:latin typeface="HGSHeiseiKakugothictaiW5" panose="020B0600000000000000" pitchFamily="50" charset="-128"/>
              </a:rPr>
              <a:t/>
            </a:r>
            <a:br>
              <a:rPr lang="ko-KR" altLang="en-US" dirty="0" smtClean="0">
                <a:latin typeface="HGSHeiseiKakugothictaiW5" panose="020B0600000000000000" pitchFamily="50" charset="-128"/>
              </a:rPr>
            </a:b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493096"/>
          </a:xfrm>
        </p:spPr>
        <p:txBody>
          <a:bodyPr/>
          <a:lstStyle/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Both </a:t>
            </a:r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background evolution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perturbed quantities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are required to study </a:t>
            </a:r>
            <a:r>
              <a:rPr lang="en-US" altLang="ko-KR" dirty="0" smtClean="0">
                <a:latin typeface="HGSHeiseiKakugothictaiW5" panose="020B0600000000000000" pitchFamily="50" charset="-128"/>
              </a:rPr>
              <a:t>Large scale structure (LSS)</a:t>
            </a:r>
          </a:p>
          <a:p>
            <a:endParaRPr lang="en-US" altLang="ko-KR" dirty="0">
              <a:latin typeface="HGSHeiseiKakugothictaiW5" panose="020B0600000000000000" pitchFamily="50" charset="-128"/>
            </a:endParaRPr>
          </a:p>
          <a:p>
            <a:endParaRPr lang="en-US" altLang="ko-KR" dirty="0" smtClean="0">
              <a:latin typeface="HGSHeiseiKakugothictaiW5" panose="020B0600000000000000" pitchFamily="50" charset="-128"/>
            </a:endParaRPr>
          </a:p>
          <a:p>
            <a:endParaRPr lang="en-US" altLang="ko-KR" dirty="0">
              <a:latin typeface="HGSHeiseiKakugothictaiW5" panose="020B0600000000000000" pitchFamily="50" charset="-128"/>
            </a:endParaRPr>
          </a:p>
          <a:p>
            <a:r>
              <a:rPr lang="en-US" altLang="ko-KR" dirty="0" smtClean="0">
                <a:latin typeface="HGSHeiseiKakugothictaiW5" panose="020B0600000000000000" pitchFamily="50" charset="-128"/>
              </a:rPr>
              <a:t>Linear theory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well describes </a:t>
            </a:r>
            <a:r>
              <a:rPr lang="en-US" altLang="ko-KR" dirty="0" smtClean="0">
                <a:latin typeface="HGSHeiseiKakugothictaiW5" panose="020B0600000000000000" pitchFamily="50" charset="-128"/>
              </a:rPr>
              <a:t>LSS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linear regime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67" y="3284984"/>
            <a:ext cx="68770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60940"/>
            <a:ext cx="3613969" cy="132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4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SPT II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There’s no reason to stop at linear order</a:t>
            </a:r>
          </a:p>
          <a:p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ko-KR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Problems : </a:t>
            </a:r>
            <a:r>
              <a:rPr lang="en-US" altLang="ko-K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convergences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of an expansion are not clear, </a:t>
            </a:r>
            <a:r>
              <a:rPr lang="en-US" altLang="ko-K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diverge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at large k (cannot do FT), confined in </a:t>
            </a:r>
            <a:r>
              <a:rPr lang="en-US" altLang="ko-K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 space</a:t>
            </a:r>
            <a:endParaRPr lang="ko-KR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204864"/>
            <a:ext cx="5472608" cy="1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4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Lagrangian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Perturbation Theory (LPT)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LPT, a fundamental variable to represent perturbation is a displacement field, S</a:t>
            </a:r>
          </a:p>
          <a:p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ko-KR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ko-K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ko-KR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First order LPT : </a:t>
            </a:r>
            <a:r>
              <a:rPr lang="en-US" altLang="ko-KR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Zel’dovich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approximation</a:t>
            </a:r>
          </a:p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Initial conditions for N-body simulations are open generated using ZA or 2</a:t>
            </a:r>
            <a:r>
              <a:rPr lang="en-US" altLang="ko-KR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nd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order LPT</a:t>
            </a:r>
          </a:p>
          <a:p>
            <a:r>
              <a:rPr lang="en-US" altLang="ko-KR" dirty="0" smtClean="0">
                <a:latin typeface="Cambria Math" panose="02040503050406030204" pitchFamily="18" charset="0"/>
              </a:rPr>
              <a:t>LPT can overcome problems of SPT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47458"/>
            <a:ext cx="3095228" cy="59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00400"/>
            <a:ext cx="6267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2554585"/>
            <a:ext cx="1401475" cy="198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LPT 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Drawbacks</a:t>
            </a:r>
            <a:r>
              <a:rPr lang="en-US" altLang="ko-KR" dirty="0" smtClean="0"/>
              <a:t> of LPT </a:t>
            </a:r>
          </a:p>
          <a:p>
            <a:pPr lvl="1"/>
            <a:r>
              <a:rPr lang="en-US" altLang="ko-KR" dirty="0" smtClean="0"/>
              <a:t>Successful at high redshifts but poor results at late times due to shell crossing</a:t>
            </a:r>
          </a:p>
          <a:p>
            <a:pPr lvl="1"/>
            <a:r>
              <a:rPr lang="en-US" altLang="ko-KR" dirty="0" smtClean="0"/>
              <a:t>Power in small scales is suppressed</a:t>
            </a:r>
          </a:p>
          <a:p>
            <a:pPr lvl="1"/>
            <a:r>
              <a:rPr lang="en-US" altLang="ko-KR" dirty="0" smtClean="0"/>
              <a:t>Multiple streams through same </a:t>
            </a:r>
            <a:r>
              <a:rPr lang="en-US" altLang="ko-KR" dirty="0" err="1" smtClean="0"/>
              <a:t>Eulerian</a:t>
            </a:r>
            <a:r>
              <a:rPr lang="en-US" altLang="ko-KR" dirty="0" smtClean="0"/>
              <a:t> position</a:t>
            </a:r>
          </a:p>
          <a:p>
            <a:pPr lvl="1"/>
            <a:r>
              <a:rPr lang="en-US" altLang="ko-KR" dirty="0" smtClean="0"/>
              <a:t>Before shell crossing, the system described by a velocity field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4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Predictions for cosmological dependence (including </a:t>
            </a:r>
            <a:r>
              <a:rPr lang="el-GR" altLang="ko-KR" dirty="0" smtClean="0"/>
              <a:t>Ω</a:t>
            </a:r>
            <a:r>
              <a:rPr lang="en-US" altLang="ko-KR" sz="1200" dirty="0" smtClean="0"/>
              <a:t>m </a:t>
            </a:r>
            <a:r>
              <a:rPr lang="en-US" altLang="ko-KR" dirty="0" smtClean="0"/>
              <a:t>,</a:t>
            </a:r>
            <a:r>
              <a:rPr lang="el-GR" altLang="ko-KR" dirty="0" smtClean="0"/>
              <a:t>ω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etc</a:t>
            </a:r>
            <a:r>
              <a:rPr lang="en-US" altLang="ko-KR" dirty="0" smtClean="0"/>
              <a:t>) on</a:t>
            </a:r>
          </a:p>
          <a:p>
            <a:pPr lvl="1"/>
            <a:r>
              <a:rPr lang="en-US" altLang="ko-KR" dirty="0" smtClean="0"/>
              <a:t>(quasi-linear) power spectrum</a:t>
            </a:r>
          </a:p>
          <a:p>
            <a:pPr lvl="1"/>
            <a:r>
              <a:rPr lang="en-US" altLang="ko-KR" dirty="0" smtClean="0"/>
              <a:t>Weak lensing</a:t>
            </a:r>
          </a:p>
          <a:p>
            <a:pPr lvl="1"/>
            <a:r>
              <a:rPr lang="en-US" altLang="ko-KR" dirty="0" err="1" smtClean="0"/>
              <a:t>Bispectrum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Halo bias</a:t>
            </a:r>
          </a:p>
          <a:p>
            <a:pPr lvl="1"/>
            <a:r>
              <a:rPr lang="en-US" altLang="ko-KR" dirty="0" smtClean="0"/>
              <a:t>Two point correlation function (BAO)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7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Third order solutions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for general dark energy models</a:t>
            </a:r>
            <a:endParaRPr lang="ko-KR" altLang="en-US" sz="3600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Goal</a:t>
            </a:r>
          </a:p>
          <a:p>
            <a:pPr lvl="1"/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So far one uses </a:t>
            </a:r>
            <a:r>
              <a:rPr lang="en-US" altLang="ko-KR" dirty="0" err="1" smtClean="0">
                <a:solidFill>
                  <a:srgbClr val="FF0000"/>
                </a:solidFill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EdS</a:t>
            </a:r>
            <a:r>
              <a:rPr lang="en-US" altLang="ko-KR" dirty="0" smtClean="0">
                <a:solidFill>
                  <a:srgbClr val="FF0000"/>
                </a:solidFill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 universe approximation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 the time dependence part of solutions</a:t>
            </a:r>
          </a:p>
          <a:p>
            <a:pPr lvl="1"/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Thus, one investigates 2pt CF or PS for </a:t>
            </a:r>
            <a:r>
              <a:rPr lang="el-GR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CDM model </a:t>
            </a:r>
            <a:r>
              <a:rPr lang="en-US" altLang="ko-KR" dirty="0" smtClean="0">
                <a:latin typeface="HGSHeiseiKakugothictaiW5" panose="020B0600000000000000" pitchFamily="50" charset="-128"/>
                <a:ea typeface="HGSHeiseiKakugothictaiW5" panose="020B0600000000000000" pitchFamily="50" charset="-128"/>
              </a:rPr>
              <a:t>with this assumption</a:t>
            </a:r>
          </a:p>
          <a:p>
            <a:pPr lvl="1"/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This is </a:t>
            </a:r>
            <a:r>
              <a:rPr lang="en-US" altLang="ko-K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self inconsistent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 can’t be used for the cosmological model different from </a:t>
            </a:r>
            <a:r>
              <a:rPr lang="el-GR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CDM </a:t>
            </a:r>
          </a:p>
          <a:p>
            <a:pPr lvl="1"/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One needs to improve this in order to predict DE dependence on those observable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414</Words>
  <Application>Microsoft Office PowerPoint</Application>
  <PresentationFormat>화면 슬라이드 쇼(4:3)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Lagrangian Perturbation Theory : 3rd order solutions for general dark energy models</vt:lpstr>
      <vt:lpstr>Outline</vt:lpstr>
      <vt:lpstr>Why do we need LPT?</vt:lpstr>
      <vt:lpstr>Analytic Perturbation Theories Standard Perturbation Theory (SPT) </vt:lpstr>
      <vt:lpstr>SPT II</vt:lpstr>
      <vt:lpstr>Lagrangian Perturbation Theory (LPT)</vt:lpstr>
      <vt:lpstr>LPT II</vt:lpstr>
      <vt:lpstr>Applications</vt:lpstr>
      <vt:lpstr>Third order solutions : for general dark energy models</vt:lpstr>
      <vt:lpstr>1st order solution</vt:lpstr>
      <vt:lpstr>2nd order solution</vt:lpstr>
      <vt:lpstr>3rd order solutions : Fa</vt:lpstr>
      <vt:lpstr>3rd order solutions : Fb</vt:lpstr>
      <vt:lpstr>Future 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Lagrangian Perturbation Theory : 3rd order solutions for general dark energy models</dc:title>
  <dc:creator>seokcheon</dc:creator>
  <cp:lastModifiedBy>seokcheon</cp:lastModifiedBy>
  <cp:revision>21</cp:revision>
  <dcterms:created xsi:type="dcterms:W3CDTF">2014-02-11T00:11:26Z</dcterms:created>
  <dcterms:modified xsi:type="dcterms:W3CDTF">2014-02-11T22:29:50Z</dcterms:modified>
</cp:coreProperties>
</file>